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15" r:id="rId2"/>
    <p:sldId id="317" r:id="rId3"/>
    <p:sldId id="376" r:id="rId4"/>
    <p:sldId id="375" r:id="rId5"/>
    <p:sldId id="362" r:id="rId6"/>
    <p:sldId id="379" r:id="rId7"/>
    <p:sldId id="378" r:id="rId8"/>
    <p:sldId id="366" r:id="rId9"/>
    <p:sldId id="368" r:id="rId10"/>
    <p:sldId id="369" r:id="rId11"/>
    <p:sldId id="382" r:id="rId12"/>
    <p:sldId id="371" r:id="rId13"/>
    <p:sldId id="380" r:id="rId14"/>
    <p:sldId id="381" r:id="rId15"/>
    <p:sldId id="377" r:id="rId16"/>
    <p:sldId id="360" r:id="rId17"/>
    <p:sldId id="372" r:id="rId18"/>
    <p:sldId id="373" r:id="rId19"/>
    <p:sldId id="361" r:id="rId20"/>
    <p:sldId id="363" r:id="rId21"/>
    <p:sldId id="370" r:id="rId22"/>
    <p:sldId id="364" r:id="rId2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9152" autoAdjust="0"/>
  </p:normalViewPr>
  <p:slideViewPr>
    <p:cSldViewPr snapToGrid="0" snapToObjects="1">
      <p:cViewPr>
        <p:scale>
          <a:sx n="80" d="100"/>
          <a:sy n="80" d="100"/>
        </p:scale>
        <p:origin x="150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89028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1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/>
              <a:t>Trial 15 </a:t>
            </a:r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58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/>
              <a:t>Trial 15 </a:t>
            </a:r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28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8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11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56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93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3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73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93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11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1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26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5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3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8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08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40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6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3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78867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0" y="-1"/>
            <a:ext cx="9144000" cy="70104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90169" y="118745"/>
            <a:ext cx="7886701" cy="53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/>
          <p:nvPr/>
        </p:nvSpPr>
        <p:spPr>
          <a:xfrm>
            <a:off x="0" y="6563359"/>
            <a:ext cx="9144000" cy="2946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-1" y="6563359"/>
            <a:ext cx="152584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Stanford University</a:t>
            </a:r>
          </a:p>
        </p:txBody>
      </p:sp>
      <p:sp>
        <p:nvSpPr>
          <p:cNvPr id="7" name="Shape 7"/>
          <p:cNvSpPr/>
          <p:nvPr/>
        </p:nvSpPr>
        <p:spPr>
          <a:xfrm>
            <a:off x="7543800" y="6563359"/>
            <a:ext cx="8273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NASA ESI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8702040" y="6558280"/>
            <a:ext cx="284372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image1.png" descr="https://upload.wikimedia.org/wikipedia/commons/thumb/e/e5/NASA_logo.svg/1237px-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4028" y="81550"/>
            <a:ext cx="653613" cy="541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42350" y="5982968"/>
            <a:ext cx="384872" cy="46409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143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906235" marR="0" indent="-22043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2858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6287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9518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2947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6376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9805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199" y="2918535"/>
            <a:ext cx="7772400" cy="1143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orbel" panose="020B0503020204020204" pitchFamily="34" charset="0"/>
              </a:rPr>
              <a:t>Control of an Active Wrist for a Gecko-Inspired Adhesive Gripper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072640" y="4512578"/>
            <a:ext cx="493776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24078">
              <a:spcBef>
                <a:spcPts val="0"/>
              </a:spcBef>
              <a:defRPr sz="1820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>Negin </a:t>
            </a:r>
            <a:r>
              <a:rPr lang="en-US" sz="1820" dirty="0" err="1"/>
              <a:t>Heravi</a:t>
            </a:r>
            <a:r>
              <a:rPr lang="en-US" sz="1820" dirty="0"/>
              <a:t>, Matt Estrada </a:t>
            </a:r>
          </a:p>
          <a:p>
            <a:pPr algn="ctr" defTabSz="624078">
              <a:spcBef>
                <a:spcPts val="0"/>
              </a:spcBef>
              <a:defRPr sz="1274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/>
            </a:r>
            <a:br>
              <a:rPr lang="en-US" sz="1820" dirty="0"/>
            </a:br>
            <a:r>
              <a:rPr lang="en-US" sz="1820" dirty="0"/>
              <a:t>Stanford University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7201" y="6004138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September 26, 2017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5.png"/>
          <p:cNvPicPr>
            <a:picLocks noChangeAspect="1"/>
          </p:cNvPicPr>
          <p:nvPr/>
        </p:nvPicPr>
        <p:blipFill>
          <a:blip r:embed="rId3">
            <a:extLst/>
          </a:blip>
          <a:srcRect l="33068" r="41780"/>
          <a:stretch>
            <a:fillRect/>
          </a:stretch>
        </p:blipFill>
        <p:spPr>
          <a:xfrm rot="5125265">
            <a:off x="6976494" y="535311"/>
            <a:ext cx="1488887" cy="25345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74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Torque Data Match in Catching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/>
          <a:stretch/>
        </p:blipFill>
        <p:spPr>
          <a:xfrm>
            <a:off x="0" y="1208399"/>
            <a:ext cx="6768546" cy="5232952"/>
          </a:xfrm>
          <a:prstGeom prst="rect">
            <a:avLst/>
          </a:prstGeom>
        </p:spPr>
      </p:pic>
      <p:pic>
        <p:nvPicPr>
          <p:cNvPr id="16" name="trim.3947275F-A749-4802-A42C-06A25944FDB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36532" y="900325"/>
            <a:ext cx="2797300" cy="15761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0800" y="4106333"/>
            <a:ext cx="3479800" cy="5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4157431"/>
            <a:ext cx="113909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kumimoji="0" lang="en-US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Off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5867" y="4106333"/>
            <a:ext cx="334433" cy="4571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414" y="4130543"/>
            <a:ext cx="138595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Bi-stable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Collapse</a:t>
            </a:r>
          </a:p>
        </p:txBody>
      </p:sp>
      <p:cxnSp>
        <p:nvCxnSpPr>
          <p:cNvPr id="13" name="Straight Connector 12"/>
          <p:cNvCxnSpPr>
            <a:endCxn id="11" idx="1"/>
          </p:cNvCxnSpPr>
          <p:nvPr/>
        </p:nvCxnSpPr>
        <p:spPr>
          <a:xfrm flipV="1">
            <a:off x="1860777" y="4129193"/>
            <a:ext cx="205090" cy="10161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590800" y="4139233"/>
            <a:ext cx="209481" cy="915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559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Torque Data Match in Catching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trim.3947275F-A749-4802-A42C-06A25944FDB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046" y="900326"/>
            <a:ext cx="8899786" cy="50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22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Proposal For Fall Quarter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9097" r="32604" b="6067"/>
          <a:stretch/>
        </p:blipFill>
        <p:spPr>
          <a:xfrm>
            <a:off x="296800" y="813120"/>
            <a:ext cx="4475226" cy="54878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53791" y="1752600"/>
            <a:ext cx="2513385" cy="3887847"/>
            <a:chOff x="3487365" y="1752600"/>
            <a:chExt cx="2513385" cy="3887847"/>
          </a:xfrm>
        </p:grpSpPr>
        <p:sp>
          <p:nvSpPr>
            <p:cNvPr id="3" name="Oval 2"/>
            <p:cNvSpPr/>
            <p:nvPr/>
          </p:nvSpPr>
          <p:spPr>
            <a:xfrm>
              <a:off x="4391025" y="1752600"/>
              <a:ext cx="1609725" cy="116205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 rot="1257231">
              <a:off x="3487365" y="4877362"/>
              <a:ext cx="1187480" cy="763085"/>
            </a:xfrm>
            <a:prstGeom prst="rect">
              <a:avLst/>
            </a:prstGeom>
            <a:noFill/>
            <a:ln w="57150" cap="flat">
              <a:solidFill>
                <a:schemeClr val="accent2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05400" y="1466850"/>
            <a:ext cx="3891448" cy="2893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(1) Work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dirty="0" smtClean="0"/>
              <a:t>In Won to add modules to his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</a:t>
            </a:r>
            <a:r>
              <a:rPr lang="en-US" dirty="0" smtClean="0"/>
              <a:t>rm with compliance+ Gecko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(2) Work with Jose, </a:t>
            </a:r>
            <a:r>
              <a:rPr lang="en-US" dirty="0" err="1" smtClean="0"/>
              <a:t>Genliang</a:t>
            </a:r>
            <a:r>
              <a:rPr lang="en-US" dirty="0" smtClean="0"/>
              <a:t>, Matt to improve upon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</a:t>
            </a:r>
            <a:r>
              <a:rPr lang="en-US" dirty="0" smtClean="0"/>
              <a:t>he current passive design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000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Path moving forward for torque control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450" y="757537"/>
            <a:ext cx="629114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/>
              <a:t>If we still want someone to keep working on this: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4897" y="2781670"/>
            <a:ext cx="587410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85846" y="1207744"/>
            <a:ext cx="93871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/>
              <a:t>Sensor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391" y="1219200"/>
            <a:ext cx="18876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/>
              <a:t>Moto</a:t>
            </a:r>
            <a:r>
              <a:rPr lang="en-US" sz="2400" dirty="0" smtClean="0"/>
              <a:t>r Control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391" y="1709439"/>
            <a:ext cx="8230089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/>
          <p:cNvSpPr/>
          <p:nvPr/>
        </p:nvSpPr>
        <p:spPr>
          <a:xfrm>
            <a:off x="90169" y="1868761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DZEANTU-020B080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2306" y="2651513"/>
            <a:ext cx="82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EtherCat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130618" y="1866712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Opto</a:t>
            </a:r>
            <a:r>
              <a:rPr lang="en-US" dirty="0"/>
              <a:t>-Force 3D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48722" y="2826659"/>
            <a:ext cx="864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EtherCat</a:t>
            </a:r>
            <a:r>
              <a:rPr lang="en-US" dirty="0"/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67587" y="2404160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$665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50743" y="2492763"/>
            <a:ext cx="3732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Cheaper than ATI but don’t know the exact price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50743" y="2214077"/>
            <a:ext cx="2345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Limitation </a:t>
            </a:r>
            <a:r>
              <a:rPr lang="en-US" dirty="0"/>
              <a:t>20 N in </a:t>
            </a:r>
            <a:r>
              <a:rPr lang="en-US" dirty="0" err="1"/>
              <a:t>Fx</a:t>
            </a:r>
            <a:r>
              <a:rPr lang="en-US" dirty="0"/>
              <a:t> readings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82391" y="2117870"/>
            <a:ext cx="0" cy="226895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/>
          <p:nvPr/>
        </p:nvCxnSpPr>
        <p:spPr>
          <a:xfrm flipH="1">
            <a:off x="4150743" y="2151588"/>
            <a:ext cx="0" cy="109728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Rectangle 30"/>
          <p:cNvSpPr/>
          <p:nvPr/>
        </p:nvSpPr>
        <p:spPr>
          <a:xfrm>
            <a:off x="267587" y="2132998"/>
            <a:ext cx="2895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brushed and </a:t>
            </a:r>
            <a:r>
              <a:rPr lang="en-US" dirty="0" smtClean="0"/>
              <a:t>brushless </a:t>
            </a:r>
            <a:r>
              <a:rPr lang="en-US" dirty="0"/>
              <a:t>servomotors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3855" y="2926926"/>
            <a:ext cx="1526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digital servo drive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3855" y="3141915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Mode/gains </a:t>
            </a:r>
            <a:r>
              <a:rPr lang="en-US" dirty="0" smtClean="0"/>
              <a:t>change on fly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67587" y="3438832"/>
            <a:ext cx="3012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Operating modes - profiled position, velocity, current, cyclic synchronous position, velocity, current, or customized mode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148722" y="3618252"/>
            <a:ext cx="873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ATI Mini 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166826" y="4578199"/>
            <a:ext cx="3490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Currently have it running in Visual Studio C++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168847" y="4244303"/>
            <a:ext cx="914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</a:t>
            </a:r>
            <a:r>
              <a:rPr lang="en-US" dirty="0" smtClean="0"/>
              <a:t>3,985.00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168847" y="3965617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limitations…… 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4168847" y="3903128"/>
            <a:ext cx="0" cy="109728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3605594" y="5934586"/>
            <a:ext cx="14292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Tree Robotics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4486" y="4419941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EPOS2 24/2 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82306" y="4675921"/>
            <a:ext cx="4089581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$494</a:t>
            </a:r>
          </a:p>
          <a:p>
            <a:r>
              <a:rPr lang="en-US" dirty="0" smtClean="0"/>
              <a:t>DC/EC Motors </a:t>
            </a:r>
          </a:p>
          <a:p>
            <a:r>
              <a:rPr lang="en-US" dirty="0" smtClean="0"/>
              <a:t>Interfaces: MS Visual C#,C++,</a:t>
            </a:r>
            <a:r>
              <a:rPr lang="en-US" dirty="0" err="1" smtClean="0"/>
              <a:t>basic,basic.NET,LabView</a:t>
            </a:r>
            <a:endParaRPr lang="en-US" dirty="0" smtClean="0"/>
          </a:p>
          <a:p>
            <a:r>
              <a:rPr lang="en-US" dirty="0" smtClean="0"/>
              <a:t>Operating mode: Current, Speed, Position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06708" y="4669050"/>
            <a:ext cx="0" cy="1265536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Rounded Rectangle 58"/>
          <p:cNvSpPr/>
          <p:nvPr/>
        </p:nvSpPr>
        <p:spPr>
          <a:xfrm>
            <a:off x="3317022" y="5819775"/>
            <a:ext cx="1902678" cy="484141"/>
          </a:xfrm>
          <a:prstGeom prst="roundRect">
            <a:avLst/>
          </a:prstGeom>
          <a:noFill/>
          <a:ln w="38100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95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Extra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837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EOM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87" y="1421296"/>
            <a:ext cx="10397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 be added </a:t>
            </a:r>
          </a:p>
        </p:txBody>
      </p:sp>
    </p:spTree>
    <p:extLst>
      <p:ext uri="{BB962C8B-B14F-4D97-AF65-F5344CB8AC3E}">
        <p14:creationId xmlns:p14="http://schemas.microsoft.com/office/powerpoint/2010/main" val="108519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PD control- </a:t>
            </a:r>
            <a:r>
              <a:rPr lang="en-US" dirty="0"/>
              <a:t>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" y="1341783"/>
            <a:ext cx="4250907" cy="3909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91" y="1723999"/>
            <a:ext cx="4193968" cy="31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86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74" y="1039319"/>
            <a:ext cx="6705296" cy="50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8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Extra slides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9" y="1135413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53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The jumps seem to be correlated to jumps in PWM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30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Project Goal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1217" y="3011424"/>
            <a:ext cx="805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12121"/>
                </a:solidFill>
                <a:latin typeface="wf_segoe-ui_normal"/>
              </a:rPr>
              <a:t>U</a:t>
            </a:r>
            <a:r>
              <a:rPr lang="en-US" sz="2800" dirty="0" smtClean="0">
                <a:solidFill>
                  <a:srgbClr val="212121"/>
                </a:solidFill>
                <a:latin typeface="wf_segoe-ui_normal"/>
              </a:rPr>
              <a:t>se </a:t>
            </a:r>
            <a:r>
              <a:rPr lang="en-US" sz="2800" dirty="0">
                <a:solidFill>
                  <a:srgbClr val="212121"/>
                </a:solidFill>
                <a:latin typeface="wf_segoe-ui_normal"/>
              </a:rPr>
              <a:t>active control to take into account our model on adhesion </a:t>
            </a:r>
            <a:r>
              <a:rPr lang="en-US" sz="2800" dirty="0" smtClean="0">
                <a:solidFill>
                  <a:srgbClr val="212121"/>
                </a:solidFill>
                <a:latin typeface="wf_segoe-ui_normal"/>
              </a:rPr>
              <a:t>limitations.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365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PWM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To assess the source of the problem the motor was run in PWM control and a similar problem </a:t>
            </a:r>
          </a:p>
          <a:p>
            <a:r>
              <a:rPr lang="en-US" sz="1600" dirty="0"/>
              <a:t>     was observed ….. </a:t>
            </a:r>
            <a:r>
              <a:rPr lang="en-US" sz="1600" dirty="0" smtClean="0">
                <a:solidFill>
                  <a:srgbClr val="FF0000"/>
                </a:solidFill>
              </a:rPr>
              <a:t>//Fix this no </a:t>
            </a:r>
            <a:r>
              <a:rPr lang="en-US" sz="1600" smtClean="0">
                <a:solidFill>
                  <a:srgbClr val="FF0000"/>
                </a:solidFill>
              </a:rPr>
              <a:t>goal current …. 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6" y="834963"/>
            <a:ext cx="6619461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675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Real Catch Scenario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917" y="5765338"/>
            <a:ext cx="781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80 % seems like a reasonable safety factor (this is very hand-wavy) more extensive study should be done</a:t>
            </a:r>
          </a:p>
          <a:p>
            <a:r>
              <a:rPr lang="en-US" dirty="0"/>
              <a:t>to have a definite number.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7609"/>
          <a:stretch/>
        </p:blipFill>
        <p:spPr>
          <a:xfrm>
            <a:off x="558363" y="982893"/>
            <a:ext cx="789167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03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Currently talking with the company to find the source of the problem </a:t>
            </a:r>
          </a:p>
          <a:p>
            <a:r>
              <a:rPr lang="en-US" sz="1600" dirty="0"/>
              <a:t> * Maybe the motor is somehow getting stuck?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81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– Set up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29" y="5223002"/>
            <a:ext cx="8806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* </a:t>
            </a:r>
            <a:r>
              <a:rPr lang="en-US" sz="2400" dirty="0" smtClean="0"/>
              <a:t> </a:t>
            </a:r>
            <a:r>
              <a:rPr lang="en-US" sz="2400" dirty="0" err="1" smtClean="0"/>
              <a:t>Dynamixel</a:t>
            </a:r>
            <a:r>
              <a:rPr lang="en-US" sz="2400" dirty="0" smtClean="0"/>
              <a:t> </a:t>
            </a:r>
            <a:r>
              <a:rPr lang="en-US" sz="2400" dirty="0"/>
              <a:t>is what In Won is using so it will port to </a:t>
            </a:r>
            <a:r>
              <a:rPr lang="en-US" sz="2400" dirty="0" err="1"/>
              <a:t>Astrobee</a:t>
            </a:r>
            <a:r>
              <a:rPr lang="en-US" sz="2400" dirty="0"/>
              <a:t> well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*  Both the ATI and the motor are being controller in Visual C++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running on Windows</a:t>
            </a:r>
            <a:r>
              <a:rPr lang="en-US" sz="2400" dirty="0"/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20775" r="20978" b="1467"/>
          <a:stretch/>
        </p:blipFill>
        <p:spPr>
          <a:xfrm>
            <a:off x="638456" y="901045"/>
            <a:ext cx="2750919" cy="391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-468"/>
          <a:stretch/>
        </p:blipFill>
        <p:spPr>
          <a:xfrm>
            <a:off x="3359219" y="1429964"/>
            <a:ext cx="4617651" cy="22179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2552" y="2783217"/>
            <a:ext cx="494943" cy="805631"/>
          </a:xfrm>
          <a:prstGeom prst="rect">
            <a:avLst/>
          </a:prstGeom>
          <a:solidFill>
            <a:srgbClr val="BFBFB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30052" y="2844100"/>
            <a:ext cx="201528" cy="195311"/>
          </a:xfrm>
          <a:prstGeom prst="ellipse">
            <a:avLst/>
          </a:prstGeom>
          <a:solidFill>
            <a:schemeClr val="bg2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77494" y="3150034"/>
            <a:ext cx="198561" cy="1519244"/>
          </a:xfrm>
          <a:prstGeom prst="rect">
            <a:avLst/>
          </a:prstGeom>
          <a:solidFill>
            <a:schemeClr val="accent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93060" y="4301040"/>
            <a:ext cx="2980124" cy="524524"/>
          </a:xfrm>
          <a:prstGeom prst="rect">
            <a:avLst/>
          </a:prstGeom>
          <a:solidFill>
            <a:schemeClr val="accent6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76056" y="3965582"/>
            <a:ext cx="217623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System is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Grounded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668044" y="2616583"/>
            <a:ext cx="616024" cy="2411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74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06446"/>
            <a:ext cx="8185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2400" dirty="0"/>
              <a:t>* There seems to be unexplained jumps in ATI data </a:t>
            </a:r>
            <a:r>
              <a:rPr lang="en-US" sz="1600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3479" r="6256" b="2609"/>
          <a:stretch/>
        </p:blipFill>
        <p:spPr>
          <a:xfrm>
            <a:off x="525502" y="891507"/>
            <a:ext cx="7547378" cy="51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4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3177" r="5099" b="3624"/>
          <a:stretch/>
        </p:blipFill>
        <p:spPr>
          <a:xfrm>
            <a:off x="156032" y="1082773"/>
            <a:ext cx="8699943" cy="46443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6719" y="5724939"/>
            <a:ext cx="8185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2400" dirty="0"/>
              <a:t>* Despite the continuous commanded torque, sensor data </a:t>
            </a:r>
            <a:r>
              <a:rPr lang="en-US" sz="2400" dirty="0" smtClean="0"/>
              <a:t>seem chunked</a:t>
            </a:r>
            <a:r>
              <a:rPr lang="en-US" sz="2400" dirty="0"/>
              <a:t>. </a:t>
            </a:r>
            <a:r>
              <a:rPr lang="en-US" sz="1600" dirty="0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C47E2F-B518-4AF0-AD7F-E063B75554DE}"/>
              </a:ext>
            </a:extLst>
          </p:cNvPr>
          <p:cNvSpPr txBox="1"/>
          <p:nvPr/>
        </p:nvSpPr>
        <p:spPr>
          <a:xfrm>
            <a:off x="6226628" y="1961660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kumimoji="0" lang="en-US" sz="2400" b="1" i="0" u="none" strike="noStrike" cap="none" spc="0" normalizeH="0" baseline="-250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7D226FF-5852-4FB5-95C2-781E53C4076E}"/>
              </a:ext>
            </a:extLst>
          </p:cNvPr>
          <p:cNvSpPr txBox="1"/>
          <p:nvPr/>
        </p:nvSpPr>
        <p:spPr>
          <a:xfrm>
            <a:off x="6226628" y="4117032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kumimoji="0" lang="en-US" sz="2400" b="1" i="0" u="none" strike="noStrike" cap="none" spc="0" normalizeH="0" baseline="-2500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z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94F414-0B6B-4C0B-9CE9-EC34FA5C5BCC}"/>
              </a:ext>
            </a:extLst>
          </p:cNvPr>
          <p:cNvSpPr txBox="1"/>
          <p:nvPr/>
        </p:nvSpPr>
        <p:spPr>
          <a:xfrm>
            <a:off x="6134099" y="2943306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kumimoji="0" lang="en-US" sz="2400" b="1" i="0" u="none" strike="noStrike" cap="none" spc="0" normalizeH="0" baseline="-2500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FFC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114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Company’s Current Control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XM430 Current Control Exhibition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363" y="1325158"/>
            <a:ext cx="808311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683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Commanding Torque at Adhesion Limits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00546" y="5916042"/>
            <a:ext cx="7749541" cy="469732"/>
          </a:xfrm>
        </p:spPr>
        <p:txBody>
          <a:bodyPr>
            <a:noAutofit/>
          </a:bodyPr>
          <a:lstStyle/>
          <a:p>
            <a:r>
              <a:rPr lang="en-US" sz="2400" dirty="0"/>
              <a:t>Object was moved around by hand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722993"/>
            <a:ext cx="6924065" cy="519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98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Commanding Torque at Adhesion Limits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00546" y="5916042"/>
            <a:ext cx="7749541" cy="469732"/>
          </a:xfrm>
        </p:spPr>
        <p:txBody>
          <a:bodyPr>
            <a:noAutofit/>
          </a:bodyPr>
          <a:lstStyle/>
          <a:p>
            <a:r>
              <a:rPr lang="en-US" sz="2400" dirty="0"/>
              <a:t>Object was moved around by hand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"/>
          <a:stretch/>
        </p:blipFill>
        <p:spPr>
          <a:xfrm>
            <a:off x="90169" y="1071002"/>
            <a:ext cx="8517118" cy="4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55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Impedance control with only Spring/Damper Term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/>
          <a:stretch/>
        </p:blipFill>
        <p:spPr>
          <a:xfrm>
            <a:off x="819563" y="768095"/>
            <a:ext cx="7483189" cy="54736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977768"/>
            <a:ext cx="8477907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Current based =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Current Register of the motor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aseline="0" dirty="0" smtClean="0"/>
              <a:t>Goal</a:t>
            </a:r>
            <a:r>
              <a:rPr lang="en-US" sz="2000" dirty="0" smtClean="0"/>
              <a:t> Current based= Commanded Desired Current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801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19740</TotalTime>
  <Words>473</Words>
  <Application>Microsoft Office PowerPoint</Application>
  <PresentationFormat>On-screen Show (4:3)</PresentationFormat>
  <Paragraphs>205</Paragraphs>
  <Slides>22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wf_segoe-ui_normal</vt:lpstr>
      <vt:lpstr>Office Theme</vt:lpstr>
      <vt:lpstr>PowerPoint Presentation</vt:lpstr>
      <vt:lpstr>Project Goal </vt:lpstr>
      <vt:lpstr>Dynamixel Current control – Set up </vt:lpstr>
      <vt:lpstr>Dynamixel Current control </vt:lpstr>
      <vt:lpstr>Dynamixel Current control </vt:lpstr>
      <vt:lpstr>Company’s Current Control</vt:lpstr>
      <vt:lpstr>Commanding Torque at Adhesion Limits</vt:lpstr>
      <vt:lpstr>Commanding Torque at Adhesion Limits</vt:lpstr>
      <vt:lpstr>Impedance control with only Spring/Damper Term</vt:lpstr>
      <vt:lpstr>Torque Data Match in Catching</vt:lpstr>
      <vt:lpstr>Torque Data Match in Catching</vt:lpstr>
      <vt:lpstr>Proposal For Fall Quarter </vt:lpstr>
      <vt:lpstr>Path moving forward for torque control </vt:lpstr>
      <vt:lpstr>Extra </vt:lpstr>
      <vt:lpstr>EOM </vt:lpstr>
      <vt:lpstr>PD control- Extra slide </vt:lpstr>
      <vt:lpstr>Extra slide </vt:lpstr>
      <vt:lpstr>Extra slides</vt:lpstr>
      <vt:lpstr>Dynamixel Current control </vt:lpstr>
      <vt:lpstr>PWM control </vt:lpstr>
      <vt:lpstr>Real Catch Scenario</vt:lpstr>
      <vt:lpstr>Dynamixel Current control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Negin Heravi</dc:creator>
  <cp:lastModifiedBy>Negin A Poorheravi</cp:lastModifiedBy>
  <cp:revision>168</cp:revision>
  <dcterms:modified xsi:type="dcterms:W3CDTF">2017-10-03T18:32:44Z</dcterms:modified>
</cp:coreProperties>
</file>